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Host Grotesk Medium"/>
      <p:regular r:id="rId17"/>
    </p:embeddedFont>
    <p:embeddedFont>
      <p:font typeface="Host Grotesk Medium"/>
      <p:regular r:id="rId18"/>
    </p:embeddedFont>
    <p:embeddedFont>
      <p:font typeface="Host Grotesk Medium"/>
      <p:regular r:id="rId19"/>
    </p:embeddedFont>
    <p:embeddedFont>
      <p:font typeface="Host Grotesk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svg"/><Relationship Id="rId16" Type="http://schemas.openxmlformats.org/officeDocument/2006/relationships/slideLayout" Target="../slideLayouts/slideLayout11.xml"/><Relationship Id="rId1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56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3418"/>
            <a:ext cx="75564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Analyzing 3,900 purchases across multiple product categories to reveal insights on spending trends, demographics, and shopping patterns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526" y="776883"/>
            <a:ext cx="7204710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Strategic Recommendations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76526" y="1913930"/>
            <a:ext cx="4211241" cy="2824877"/>
          </a:xfrm>
          <a:prstGeom prst="roundRect">
            <a:avLst>
              <a:gd name="adj" fmla="val 329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959" y="2143363"/>
            <a:ext cx="665678" cy="66567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9077" y="2326362"/>
            <a:ext cx="299442" cy="299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05959" y="3030855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005959" y="3510677"/>
            <a:ext cx="3752374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Advertise unique benefits to convert 2,518 repeat buyers into subscribers, increasing customer lifetime value.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5209580" y="1913930"/>
            <a:ext cx="4211241" cy="2824877"/>
          </a:xfrm>
          <a:prstGeom prst="roundRect">
            <a:avLst>
              <a:gd name="adj" fmla="val 329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013" y="2143363"/>
            <a:ext cx="665678" cy="66567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2131" y="2326362"/>
            <a:ext cx="299442" cy="29944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39013" y="3030855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Loyalty Programs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5439013" y="3510677"/>
            <a:ext cx="3752374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Incentivize returning customers to transition into the loyal segment through rewards and exclusive offers.</a:t>
            </a:r>
            <a:endParaRPr lang="en-US" sz="1700" dirty="0"/>
          </a:p>
        </p:txBody>
      </p:sp>
      <p:sp>
        <p:nvSpPr>
          <p:cNvPr id="13" name="Shape 7"/>
          <p:cNvSpPr/>
          <p:nvPr/>
        </p:nvSpPr>
        <p:spPr>
          <a:xfrm>
            <a:off x="9642634" y="1913930"/>
            <a:ext cx="4211241" cy="2824877"/>
          </a:xfrm>
          <a:prstGeom prst="roundRect">
            <a:avLst>
              <a:gd name="adj" fmla="val 329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2067" y="2143363"/>
            <a:ext cx="665678" cy="665678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5185" y="2326362"/>
            <a:ext cx="299442" cy="29944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72067" y="3030855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Optimize Discounts</a:t>
            </a:r>
            <a:endParaRPr lang="en-US" sz="2150" dirty="0"/>
          </a:p>
        </p:txBody>
      </p:sp>
      <p:sp>
        <p:nvSpPr>
          <p:cNvPr id="17" name="Text 9"/>
          <p:cNvSpPr/>
          <p:nvPr/>
        </p:nvSpPr>
        <p:spPr>
          <a:xfrm>
            <a:off x="9872067" y="3510677"/>
            <a:ext cx="3752374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sales increases with margin management—products like hats show 50% discount dependency.</a:t>
            </a:r>
            <a:endParaRPr lang="en-US" sz="1700" dirty="0"/>
          </a:p>
        </p:txBody>
      </p:sp>
      <p:sp>
        <p:nvSpPr>
          <p:cNvPr id="18" name="Shape 10"/>
          <p:cNvSpPr/>
          <p:nvPr/>
        </p:nvSpPr>
        <p:spPr>
          <a:xfrm>
            <a:off x="776526" y="4960620"/>
            <a:ext cx="6427708" cy="2491978"/>
          </a:xfrm>
          <a:prstGeom prst="roundRect">
            <a:avLst>
              <a:gd name="adj" fmla="val 374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959" y="5190053"/>
            <a:ext cx="665678" cy="665678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9077" y="5373053"/>
            <a:ext cx="299442" cy="299442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1005959" y="6077545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22" name="Text 12"/>
          <p:cNvSpPr/>
          <p:nvPr/>
        </p:nvSpPr>
        <p:spPr>
          <a:xfrm>
            <a:off x="1005959" y="6557367"/>
            <a:ext cx="5968841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Emphasize highest-rated products (gloves, sandals, boots) and top sellers in marketing campaigns.</a:t>
            </a:r>
            <a:endParaRPr lang="en-US" sz="1700" dirty="0"/>
          </a:p>
        </p:txBody>
      </p:sp>
      <p:sp>
        <p:nvSpPr>
          <p:cNvPr id="23" name="Shape 13"/>
          <p:cNvSpPr/>
          <p:nvPr/>
        </p:nvSpPr>
        <p:spPr>
          <a:xfrm>
            <a:off x="7426047" y="4960620"/>
            <a:ext cx="6427827" cy="2491978"/>
          </a:xfrm>
          <a:prstGeom prst="roundRect">
            <a:avLst>
              <a:gd name="adj" fmla="val 374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481" y="5190053"/>
            <a:ext cx="665678" cy="665678"/>
          </a:xfrm>
          <a:prstGeom prst="rect">
            <a:avLst/>
          </a:prstGeom>
        </p:spPr>
      </p:pic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38599" y="5373053"/>
            <a:ext cx="299442" cy="299442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655481" y="6077545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27" name="Text 15"/>
          <p:cNvSpPr/>
          <p:nvPr/>
        </p:nvSpPr>
        <p:spPr>
          <a:xfrm>
            <a:off x="7655481" y="6557367"/>
            <a:ext cx="5968960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young adult demographics and male customers who drive significant revenue contributions.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78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13591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40453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35805"/>
            <a:ext cx="304800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transactional data analyzed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01359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40453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535805"/>
            <a:ext cx="3048119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demographics, purchase details, and behavior metrics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301359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25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40453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Product Types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535805"/>
            <a:ext cx="3048119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Spanning clothing, accessories, footwear, and outerwear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01359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50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40453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535805"/>
            <a:ext cx="304811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Geographic diversity across customer base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811441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features include customer demographics, purchase details, shopping behavior patterns, and review ratings with minimal missing data (37 entries).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1125" y="602218"/>
            <a:ext cx="7724656" cy="584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Preparation &amp; Analysis Pipeline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41125" y="1467445"/>
            <a:ext cx="18704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125" y="1762482"/>
            <a:ext cx="7834551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41125" y="1901666"/>
            <a:ext cx="290572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Loading &amp; Exploration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141125" y="2306122"/>
            <a:ext cx="7834551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Imported dataset using pandas, performed initial structure analysis and summary statistics review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141125" y="3194447"/>
            <a:ext cx="18704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125" y="3470791"/>
            <a:ext cx="7834551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41125" y="3628668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Cleaning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6141125" y="4033123"/>
            <a:ext cx="7834551" cy="561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Handled missing values in Review Rating using median by category, standardized columns to snake case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6141125" y="4921448"/>
            <a:ext cx="18704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125" y="5179100"/>
            <a:ext cx="7834551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41125" y="5355669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Feature Engineering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6141125" y="5760125"/>
            <a:ext cx="7834551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age_group bins and purchase_frequency_days columns for deeper analysis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6141125" y="6367939"/>
            <a:ext cx="18704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04</a:t>
            </a:r>
            <a:endParaRPr lang="en-US" sz="14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1125" y="6606897"/>
            <a:ext cx="7834551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141125" y="6802160"/>
            <a:ext cx="233850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Database Integration</a:t>
            </a:r>
            <a:endParaRPr lang="en-US" sz="1800" dirty="0"/>
          </a:p>
        </p:txBody>
      </p:sp>
      <p:sp>
        <p:nvSpPr>
          <p:cNvPr id="19" name="Text 12"/>
          <p:cNvSpPr/>
          <p:nvPr/>
        </p:nvSpPr>
        <p:spPr>
          <a:xfrm>
            <a:off x="6141125" y="7206615"/>
            <a:ext cx="7834551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Connected to PostgreSQL and loaded cleaned data for structured SQL analysis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7424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Revenue Analysis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5348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43139"/>
          </a:solidFill>
          <a:ln/>
        </p:spPr>
      </p:sp>
      <p:sp>
        <p:nvSpPr>
          <p:cNvPr id="5" name="Text 2"/>
          <p:cNvSpPr/>
          <p:nvPr/>
        </p:nvSpPr>
        <p:spPr>
          <a:xfrm>
            <a:off x="4023122" y="6541651"/>
            <a:ext cx="49661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1A1B9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068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 customers generate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68% of total revenue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contributing $157,890 compared to $75,191 from female customers.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4287441"/>
            <a:ext cx="488501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significant disparity suggests opportunities for targeted marketing strategies to balance gender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1640"/>
            <a:ext cx="7477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Spending Patterns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90581"/>
            <a:ext cx="3664744" cy="3014424"/>
          </a:xfrm>
          <a:prstGeom prst="roundRect">
            <a:avLst>
              <a:gd name="adj" fmla="val 316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025015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869763"/>
            <a:ext cx="3195876" cy="1700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using discounts while exceeding average purchase amounts demonstrate price-conscious yet high-spending behavior.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1790581"/>
            <a:ext cx="3664863" cy="3014424"/>
          </a:xfrm>
          <a:prstGeom prst="roundRect">
            <a:avLst>
              <a:gd name="adj" fmla="val 316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0250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2515433"/>
            <a:ext cx="319599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 shipping: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$60.48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avg</a:t>
            </a:r>
            <a:endParaRPr lang="en-US" sz="1750" dirty="0"/>
          </a:p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 shipping: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$58.46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avg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406182" y="3331845"/>
            <a:ext cx="319599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Minimal difference suggests shipping speed isn't a major spending driver.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031819"/>
            <a:ext cx="7556421" cy="2456021"/>
          </a:xfrm>
          <a:prstGeom prst="roundRect">
            <a:avLst>
              <a:gd name="adj" fmla="val 387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4624" y="5266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Subscription Impact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14624" y="5756672"/>
            <a:ext cx="708755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Subscribers: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$59.49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avg spend</a:t>
            </a:r>
            <a:endParaRPr lang="en-US" sz="1750" dirty="0"/>
          </a:p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Non-subscribers: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$59.87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avg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514624" y="6573083"/>
            <a:ext cx="708755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1,053 subscribers vs 2,847 non-subscribers with similar spending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82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74037"/>
            <a:ext cx="3376732" cy="283488"/>
          </a:xfrm>
          <a:prstGeom prst="roundRect">
            <a:avLst>
              <a:gd name="adj" fmla="val 336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74037"/>
            <a:ext cx="2599968" cy="2834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340543" y="2774037"/>
            <a:ext cx="61186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77%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340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831312"/>
            <a:ext cx="41586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average rating at 3.86 out of 5.0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2774037"/>
            <a:ext cx="3376732" cy="283488"/>
          </a:xfrm>
          <a:prstGeom prst="roundRect">
            <a:avLst>
              <a:gd name="adj" fmla="val 336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774037"/>
            <a:ext cx="2599968" cy="2834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782645" y="2774037"/>
            <a:ext cx="61186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77%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35893" y="3340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235893" y="3831312"/>
            <a:ext cx="41586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performance with 3.84 rating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77995" y="2774037"/>
            <a:ext cx="3376732" cy="283488"/>
          </a:xfrm>
          <a:prstGeom prst="roundRect">
            <a:avLst>
              <a:gd name="adj" fmla="val 336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774037"/>
            <a:ext cx="2566273" cy="2834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3224748" y="2774037"/>
            <a:ext cx="61186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76%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677995" y="3340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677995" y="3831312"/>
            <a:ext cx="41586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Consistent quality at 3.82 rating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738449"/>
            <a:ext cx="3376732" cy="283488"/>
          </a:xfrm>
          <a:prstGeom prst="roundRect">
            <a:avLst>
              <a:gd name="adj" fmla="val 336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38449"/>
            <a:ext cx="2566273" cy="28348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340543" y="4738449"/>
            <a:ext cx="61186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76%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93790" y="5305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93790" y="5795724"/>
            <a:ext cx="41586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Popular accessory with 3.80 rating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5235893" y="4738449"/>
            <a:ext cx="3376732" cy="283488"/>
          </a:xfrm>
          <a:prstGeom prst="roundRect">
            <a:avLst>
              <a:gd name="adj" fmla="val 33606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93" y="4738449"/>
            <a:ext cx="2566273" cy="283488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8782645" y="4738449"/>
            <a:ext cx="61186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76%</a:t>
            </a:r>
            <a:endParaRPr lang="en-US" sz="2200" dirty="0"/>
          </a:p>
        </p:txBody>
      </p:sp>
      <p:sp>
        <p:nvSpPr>
          <p:cNvPr id="26" name="Text 19"/>
          <p:cNvSpPr/>
          <p:nvPr/>
        </p:nvSpPr>
        <p:spPr>
          <a:xfrm>
            <a:off x="5235893" y="5305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Skirt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5235893" y="5795724"/>
            <a:ext cx="41586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Well-received at 3.78 rating</a:t>
            </a:r>
            <a:endParaRPr lang="en-US" sz="1750" dirty="0"/>
          </a:p>
        </p:txBody>
      </p:sp>
      <p:sp>
        <p:nvSpPr>
          <p:cNvPr id="28" name="Text 21"/>
          <p:cNvSpPr/>
          <p:nvPr/>
        </p:nvSpPr>
        <p:spPr>
          <a:xfrm>
            <a:off x="793790" y="6391037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top-rated products should be prominently featured in marketing campaigns to capitalize on customer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303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Segmentation Analysis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089196" y="1700808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80%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6200" y="992029"/>
            <a:ext cx="1701165" cy="17011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78004" y="283487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Loyal Customers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396835" y="3125391"/>
            <a:ext cx="6780014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3,116 customers with consistent purchase history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3089196" y="4259461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18%</a:t>
            </a:r>
            <a:endParaRPr lang="en-US" sz="2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200" y="3550682"/>
            <a:ext cx="1701165" cy="170116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078004" y="539353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Returning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396835" y="5684044"/>
            <a:ext cx="6780014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701 customers showing repeat behavior</a:t>
            </a:r>
            <a:endParaRPr lang="en-US" sz="850" dirty="0"/>
          </a:p>
        </p:txBody>
      </p:sp>
      <p:sp>
        <p:nvSpPr>
          <p:cNvPr id="11" name="Text 7"/>
          <p:cNvSpPr/>
          <p:nvPr/>
        </p:nvSpPr>
        <p:spPr>
          <a:xfrm>
            <a:off x="3089196" y="6818114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2%</a:t>
            </a:r>
            <a:endParaRPr lang="en-US" sz="22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200" y="6109335"/>
            <a:ext cx="1701165" cy="170116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078004" y="795218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New Customers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396835" y="8242697"/>
            <a:ext cx="6780014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83 first-time purchasers</a:t>
            </a:r>
            <a:endParaRPr lang="en-US" sz="850" dirty="0"/>
          </a:p>
        </p:txBody>
      </p:sp>
      <p:sp>
        <p:nvSpPr>
          <p:cNvPr id="15" name="Text 10"/>
          <p:cNvSpPr/>
          <p:nvPr/>
        </p:nvSpPr>
        <p:spPr>
          <a:xfrm>
            <a:off x="7461171" y="949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Subscription Trends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7461171" y="1275517"/>
            <a:ext cx="6780014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Among repeat buyers (5+ purchases):</a:t>
            </a:r>
            <a:endParaRPr lang="en-US" sz="850" dirty="0"/>
          </a:p>
        </p:txBody>
      </p:sp>
      <p:sp>
        <p:nvSpPr>
          <p:cNvPr id="17" name="Text 12"/>
          <p:cNvSpPr/>
          <p:nvPr/>
        </p:nvSpPr>
        <p:spPr>
          <a:xfrm>
            <a:off x="7461171" y="1547693"/>
            <a:ext cx="6780014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2,518</a:t>
            </a:r>
            <a:pPr algn="l" indent="0" marL="0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are non-subscribers</a:t>
            </a:r>
            <a:endParaRPr lang="en-US" sz="850" dirty="0"/>
          </a:p>
        </p:txBody>
      </p:sp>
      <p:sp>
        <p:nvSpPr>
          <p:cNvPr id="18" name="Text 13"/>
          <p:cNvSpPr/>
          <p:nvPr/>
        </p:nvSpPr>
        <p:spPr>
          <a:xfrm>
            <a:off x="7461171" y="1757482"/>
            <a:ext cx="6780014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00"/>
              </a:lnSpc>
              <a:buSzPct val="100000"/>
              <a:buChar char="•"/>
            </a:pPr>
            <a:r>
              <a:rPr lang="en-US" sz="8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958</a:t>
            </a:r>
            <a:pPr algn="l" indent="0" marL="0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have active subscriptions</a:t>
            </a:r>
            <a:endParaRPr lang="en-US" sz="850" dirty="0"/>
          </a:p>
        </p:txBody>
      </p:sp>
      <p:sp>
        <p:nvSpPr>
          <p:cNvPr id="19" name="Text 14"/>
          <p:cNvSpPr/>
          <p:nvPr/>
        </p:nvSpPr>
        <p:spPr>
          <a:xfrm>
            <a:off x="7461171" y="2029658"/>
            <a:ext cx="6780014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50" dirty="0">
                <a:solidFill>
                  <a:srgbClr val="C3643D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opportunity</a:t>
            </a:r>
            <a:pPr algn="l" indent="0" marL="0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convert loyal customers into subscribers through targeted incentives.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089" y="589717"/>
            <a:ext cx="7723823" cy="126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Product Performance by Category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10089" y="2162056"/>
            <a:ext cx="7723823" cy="1217295"/>
          </a:xfrm>
          <a:prstGeom prst="roundRect">
            <a:avLst>
              <a:gd name="adj" fmla="val 7001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32949" y="2184916"/>
            <a:ext cx="811530" cy="1171575"/>
          </a:xfrm>
          <a:prstGeom prst="roundRect">
            <a:avLst>
              <a:gd name="adj" fmla="val 7121"/>
            </a:avLst>
          </a:prstGeom>
          <a:solidFill>
            <a:srgbClr val="D9EDF2"/>
          </a:solidFill>
          <a:ln/>
        </p:spPr>
      </p:sp>
      <p:sp>
        <p:nvSpPr>
          <p:cNvPr id="6" name="Text 3"/>
          <p:cNvSpPr/>
          <p:nvPr/>
        </p:nvSpPr>
        <p:spPr>
          <a:xfrm>
            <a:off x="982742" y="2580442"/>
            <a:ext cx="304324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747361" y="2387798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Accessories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747361" y="2826425"/>
            <a:ext cx="646080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sellers: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Jewelry (171 orders), Sunglasses (161), Belt (161)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10089" y="3582233"/>
            <a:ext cx="7723823" cy="1217295"/>
          </a:xfrm>
          <a:prstGeom prst="roundRect">
            <a:avLst>
              <a:gd name="adj" fmla="val 7001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2949" y="3605093"/>
            <a:ext cx="811530" cy="1171575"/>
          </a:xfrm>
          <a:prstGeom prst="roundRect">
            <a:avLst>
              <a:gd name="adj" fmla="val 7121"/>
            </a:avLst>
          </a:prstGeom>
          <a:solidFill>
            <a:srgbClr val="D9EDF2"/>
          </a:solidFill>
          <a:ln/>
        </p:spPr>
      </p:sp>
      <p:sp>
        <p:nvSpPr>
          <p:cNvPr id="11" name="Text 8"/>
          <p:cNvSpPr/>
          <p:nvPr/>
        </p:nvSpPr>
        <p:spPr>
          <a:xfrm>
            <a:off x="982742" y="4000619"/>
            <a:ext cx="304324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747361" y="3807976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Clothing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747361" y="4246602"/>
            <a:ext cx="646080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sellers: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Blouse (171 orders), Pants (171), Shirt (169)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10089" y="5002411"/>
            <a:ext cx="7723823" cy="1217295"/>
          </a:xfrm>
          <a:prstGeom prst="roundRect">
            <a:avLst>
              <a:gd name="adj" fmla="val 7001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732949" y="5025271"/>
            <a:ext cx="811530" cy="1171575"/>
          </a:xfrm>
          <a:prstGeom prst="roundRect">
            <a:avLst>
              <a:gd name="adj" fmla="val 7121"/>
            </a:avLst>
          </a:prstGeom>
          <a:solidFill>
            <a:srgbClr val="D9EDF2"/>
          </a:solidFill>
          <a:ln/>
        </p:spPr>
      </p:sp>
      <p:sp>
        <p:nvSpPr>
          <p:cNvPr id="16" name="Text 13"/>
          <p:cNvSpPr/>
          <p:nvPr/>
        </p:nvSpPr>
        <p:spPr>
          <a:xfrm>
            <a:off x="982742" y="5420797"/>
            <a:ext cx="304324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7" name="Text 14"/>
          <p:cNvSpPr/>
          <p:nvPr/>
        </p:nvSpPr>
        <p:spPr>
          <a:xfrm>
            <a:off x="1747361" y="5228153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Footwear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1747361" y="5666780"/>
            <a:ext cx="646080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sellers: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Sandals (160 orders), Shoes (150), Sneakers (145)</a:t>
            </a:r>
            <a:endParaRPr lang="en-US" sz="1550" dirty="0"/>
          </a:p>
        </p:txBody>
      </p:sp>
      <p:sp>
        <p:nvSpPr>
          <p:cNvPr id="19" name="Shape 16"/>
          <p:cNvSpPr/>
          <p:nvPr/>
        </p:nvSpPr>
        <p:spPr>
          <a:xfrm>
            <a:off x="710089" y="6422588"/>
            <a:ext cx="7723823" cy="1217295"/>
          </a:xfrm>
          <a:prstGeom prst="roundRect">
            <a:avLst>
              <a:gd name="adj" fmla="val 7001"/>
            </a:avLst>
          </a:prstGeom>
          <a:solidFill>
            <a:srgbClr val="FAF9F5"/>
          </a:solidFill>
          <a:ln w="22860">
            <a:solidFill>
              <a:srgbClr val="BFD3D8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732949" y="6445448"/>
            <a:ext cx="811530" cy="1171575"/>
          </a:xfrm>
          <a:prstGeom prst="roundRect">
            <a:avLst>
              <a:gd name="adj" fmla="val 7121"/>
            </a:avLst>
          </a:prstGeom>
          <a:solidFill>
            <a:srgbClr val="D9EDF2"/>
          </a:solidFill>
          <a:ln/>
        </p:spPr>
      </p:sp>
      <p:sp>
        <p:nvSpPr>
          <p:cNvPr id="21" name="Text 18"/>
          <p:cNvSpPr/>
          <p:nvPr/>
        </p:nvSpPr>
        <p:spPr>
          <a:xfrm>
            <a:off x="982742" y="6840974"/>
            <a:ext cx="304324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2350" dirty="0"/>
          </a:p>
        </p:txBody>
      </p:sp>
      <p:sp>
        <p:nvSpPr>
          <p:cNvPr id="22" name="Text 19"/>
          <p:cNvSpPr/>
          <p:nvPr/>
        </p:nvSpPr>
        <p:spPr>
          <a:xfrm>
            <a:off x="1747361" y="6648331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Outerwear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1747361" y="7086957"/>
            <a:ext cx="646080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sellers: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Jacket (163 orders), Coat (161)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9115" y="423624"/>
            <a:ext cx="6177796" cy="481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Revenue Distribution by Age Group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1213009"/>
            <a:ext cx="13552170" cy="75891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9115" y="8975408"/>
            <a:ext cx="13552170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adults lead revenue generation at $62,143, followed closely by middle-aged customers. Relatively balanced distribution suggests broad market appeal across demographics.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2025-12-16T12:42:05Z</dcterms:created>
  <dcterms:modified xsi:type="dcterms:W3CDTF">2025-12-16T12:42:05Z</dcterms:modified>
</cp:coreProperties>
</file>